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2" r:id="rId2"/>
  </p:sldMasterIdLst>
  <p:notesMasterIdLst>
    <p:notesMasterId r:id="rId11"/>
  </p:notesMasterIdLst>
  <p:sldIdLst>
    <p:sldId id="256" r:id="rId3"/>
    <p:sldId id="268" r:id="rId4"/>
    <p:sldId id="459" r:id="rId5"/>
    <p:sldId id="497" r:id="rId6"/>
    <p:sldId id="436" r:id="rId7"/>
    <p:sldId id="494" r:id="rId8"/>
    <p:sldId id="496" r:id="rId9"/>
    <p:sldId id="49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4E6"/>
    <a:srgbClr val="0087EB"/>
    <a:srgbClr val="7E38B6"/>
    <a:srgbClr val="FF948F"/>
    <a:srgbClr val="E08480"/>
    <a:srgbClr val="EFF019"/>
    <a:srgbClr val="B8BC1B"/>
    <a:srgbClr val="A2B8E2"/>
    <a:srgbClr val="CB8CC8"/>
    <a:srgbClr val="E3C0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42"/>
    <p:restoredTop sz="96327"/>
  </p:normalViewPr>
  <p:slideViewPr>
    <p:cSldViewPr snapToGrid="0" snapToObjects="1">
      <p:cViewPr>
        <p:scale>
          <a:sx n="115" d="100"/>
          <a:sy n="115" d="100"/>
        </p:scale>
        <p:origin x="43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D99669-BF0F-0141-9F07-211243A6C9AB}" type="datetimeFigureOut">
              <a:t>5/4/22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B26EF1-4187-1848-AB73-95894AED5CA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240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Amy Snyder Ohta is inviting you to a scheduled Zoom meeting.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Topic: Amy's Winter quarter classes</a:t>
            </a:r>
          </a:p>
          <a:p>
            <a:endParaRPr lang="en-US"/>
          </a:p>
          <a:p>
            <a:r>
              <a:rPr lang="en-US"/>
              <a:t>Time: This is a recurring meeting Meet anytime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Join Zoom Meeting</a:t>
            </a:r>
          </a:p>
          <a:p>
            <a:endParaRPr lang="en-US"/>
          </a:p>
          <a:p>
            <a:r>
              <a:rPr lang="en-US"/>
              <a:t>https://washington.zoom.us/j/91617852059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Meeting ID: 916 1785 2059</a:t>
            </a:r>
          </a:p>
          <a:p>
            <a:endParaRPr lang="en-US"/>
          </a:p>
          <a:p>
            <a:r>
              <a:rPr lang="en-US"/>
              <a:t>One tap mobile</a:t>
            </a:r>
          </a:p>
          <a:p>
            <a:endParaRPr lang="en-US"/>
          </a:p>
          <a:p>
            <a:r>
              <a:rPr lang="en-US"/>
              <a:t>+12532158782,,91617852059# US (Tacoma)</a:t>
            </a:r>
          </a:p>
          <a:p>
            <a:endParaRPr lang="en-US"/>
          </a:p>
          <a:p>
            <a:r>
              <a:rPr lang="en-US"/>
              <a:t>+12063379723,,91617852059# US (Seattle)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Dial by your location</a:t>
            </a:r>
          </a:p>
          <a:p>
            <a:endParaRPr lang="en-US"/>
          </a:p>
          <a:p>
            <a:r>
              <a:rPr lang="en-US"/>
              <a:t>        +1 253 215 8782 US (Tacoma)</a:t>
            </a:r>
          </a:p>
          <a:p>
            <a:endParaRPr lang="en-US"/>
          </a:p>
          <a:p>
            <a:r>
              <a:rPr lang="en-US"/>
              <a:t>        +1 206 337 9723 US (Seattle)</a:t>
            </a:r>
          </a:p>
          <a:p>
            <a:endParaRPr lang="en-US"/>
          </a:p>
          <a:p>
            <a:r>
              <a:rPr lang="en-US"/>
              <a:t>        +1 346 248 7799 US (Houston)</a:t>
            </a:r>
          </a:p>
          <a:p>
            <a:endParaRPr lang="en-US"/>
          </a:p>
          <a:p>
            <a:r>
              <a:rPr lang="en-US"/>
              <a:t>        +1 602 753 0140 US (Phoenix)</a:t>
            </a:r>
          </a:p>
          <a:p>
            <a:endParaRPr lang="en-US"/>
          </a:p>
          <a:p>
            <a:r>
              <a:rPr lang="en-US"/>
              <a:t>        +1 669 219 2599 US (San Jose)</a:t>
            </a:r>
          </a:p>
          <a:p>
            <a:endParaRPr lang="en-US"/>
          </a:p>
          <a:p>
            <a:r>
              <a:rPr lang="en-US"/>
              <a:t>        +1 669 900 6833 US (San Jose)</a:t>
            </a:r>
          </a:p>
          <a:p>
            <a:endParaRPr lang="en-US"/>
          </a:p>
          <a:p>
            <a:r>
              <a:rPr lang="en-US"/>
              <a:t>        +1 720 928 9299 US (Denver)</a:t>
            </a:r>
          </a:p>
          <a:p>
            <a:endParaRPr lang="en-US"/>
          </a:p>
          <a:p>
            <a:r>
              <a:rPr lang="en-US"/>
              <a:t>        +1 971 247 1195 US (Portland)</a:t>
            </a:r>
          </a:p>
          <a:p>
            <a:endParaRPr lang="en-US"/>
          </a:p>
          <a:p>
            <a:r>
              <a:rPr lang="en-US"/>
              <a:t>        +1 213 338 8477 US (Los Angeles)</a:t>
            </a:r>
          </a:p>
          <a:p>
            <a:endParaRPr lang="en-US"/>
          </a:p>
          <a:p>
            <a:r>
              <a:rPr lang="en-US"/>
              <a:t>        +1 301 715 8592 US (Washington DC)</a:t>
            </a:r>
          </a:p>
          <a:p>
            <a:endParaRPr lang="en-US"/>
          </a:p>
          <a:p>
            <a:r>
              <a:rPr lang="en-US"/>
              <a:t>        +1 312 626 6799 US (Chicago)</a:t>
            </a:r>
          </a:p>
          <a:p>
            <a:endParaRPr lang="en-US"/>
          </a:p>
          <a:p>
            <a:r>
              <a:rPr lang="en-US"/>
              <a:t>        +1 470 250 9358 US (Atlanta)</a:t>
            </a:r>
          </a:p>
          <a:p>
            <a:endParaRPr lang="en-US"/>
          </a:p>
          <a:p>
            <a:r>
              <a:rPr lang="en-US"/>
              <a:t>        +1 470 381 2552 US (Atlanta)</a:t>
            </a:r>
          </a:p>
          <a:p>
            <a:endParaRPr lang="en-US"/>
          </a:p>
          <a:p>
            <a:r>
              <a:rPr lang="en-US"/>
              <a:t>        +1 646 518 9805 US (New York)</a:t>
            </a:r>
          </a:p>
          <a:p>
            <a:endParaRPr lang="en-US"/>
          </a:p>
          <a:p>
            <a:r>
              <a:rPr lang="en-US"/>
              <a:t>        +1 646 876 9923 US (New York)</a:t>
            </a:r>
          </a:p>
          <a:p>
            <a:endParaRPr lang="en-US"/>
          </a:p>
          <a:p>
            <a:r>
              <a:rPr lang="en-US"/>
              <a:t>        +1 651 372 8299 US (Minnesota)</a:t>
            </a:r>
          </a:p>
          <a:p>
            <a:endParaRPr lang="en-US"/>
          </a:p>
          <a:p>
            <a:r>
              <a:rPr lang="en-US"/>
              <a:t>        +1 786 635 1003 US (Miami)</a:t>
            </a:r>
          </a:p>
          <a:p>
            <a:endParaRPr lang="en-US"/>
          </a:p>
          <a:p>
            <a:r>
              <a:rPr lang="en-US"/>
              <a:t>        +1 267 831 0333 US (Philadelphia)</a:t>
            </a:r>
          </a:p>
          <a:p>
            <a:endParaRPr lang="en-US"/>
          </a:p>
          <a:p>
            <a:r>
              <a:rPr lang="en-US"/>
              <a:t>Meeting ID: 916 1785 2059</a:t>
            </a:r>
          </a:p>
          <a:p>
            <a:endParaRPr lang="en-US"/>
          </a:p>
          <a:p>
            <a:r>
              <a:rPr lang="en-US"/>
              <a:t>Find your local number: https://washington.zoom.us/u/aciBGQPrqp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Join by SIP</a:t>
            </a:r>
          </a:p>
          <a:p>
            <a:endParaRPr lang="en-US"/>
          </a:p>
          <a:p>
            <a:r>
              <a:rPr lang="en-US"/>
              <a:t>91617852059@zoomcrc.com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Join by H.323</a:t>
            </a:r>
          </a:p>
          <a:p>
            <a:endParaRPr lang="en-US"/>
          </a:p>
          <a:p>
            <a:r>
              <a:rPr lang="en-US"/>
              <a:t>162.255.37.11 (US West)</a:t>
            </a:r>
          </a:p>
          <a:p>
            <a:endParaRPr lang="en-US"/>
          </a:p>
          <a:p>
            <a:r>
              <a:rPr lang="en-US"/>
              <a:t>162.255.36.11 (US East)</a:t>
            </a:r>
          </a:p>
          <a:p>
            <a:endParaRPr lang="en-US"/>
          </a:p>
          <a:p>
            <a:r>
              <a:rPr lang="en-US"/>
              <a:t>221.122.88.195 (China)</a:t>
            </a:r>
          </a:p>
          <a:p>
            <a:endParaRPr lang="en-US"/>
          </a:p>
          <a:p>
            <a:r>
              <a:rPr lang="en-US"/>
              <a:t>115.114.131.7 (India Mumbai)</a:t>
            </a:r>
          </a:p>
          <a:p>
            <a:endParaRPr lang="en-US"/>
          </a:p>
          <a:p>
            <a:r>
              <a:rPr lang="en-US"/>
              <a:t>115.114.115.7 (India Hyderabad)</a:t>
            </a:r>
          </a:p>
          <a:p>
            <a:endParaRPr lang="en-US"/>
          </a:p>
          <a:p>
            <a:r>
              <a:rPr lang="en-US"/>
              <a:t>213.19.144.110 (Amsterdam Netherlands)</a:t>
            </a:r>
          </a:p>
          <a:p>
            <a:endParaRPr lang="en-US"/>
          </a:p>
          <a:p>
            <a:r>
              <a:rPr lang="en-US"/>
              <a:t>213.244.140.110 (Germany)</a:t>
            </a:r>
          </a:p>
          <a:p>
            <a:endParaRPr lang="en-US"/>
          </a:p>
          <a:p>
            <a:r>
              <a:rPr lang="en-US"/>
              <a:t>103.122.166.55 (Australia Sydney)</a:t>
            </a:r>
          </a:p>
          <a:p>
            <a:endParaRPr lang="en-US"/>
          </a:p>
          <a:p>
            <a:r>
              <a:rPr lang="en-US"/>
              <a:t>103.122.167.55 (Australia Melbourne)</a:t>
            </a:r>
          </a:p>
          <a:p>
            <a:endParaRPr lang="en-US"/>
          </a:p>
          <a:p>
            <a:r>
              <a:rPr lang="en-US"/>
              <a:t>209.9.211.110 (Hong Kong SAR)</a:t>
            </a:r>
          </a:p>
          <a:p>
            <a:endParaRPr lang="en-US"/>
          </a:p>
          <a:p>
            <a:r>
              <a:rPr lang="en-US"/>
              <a:t>149.137.40.110 (Singapore)</a:t>
            </a:r>
          </a:p>
          <a:p>
            <a:endParaRPr lang="en-US"/>
          </a:p>
          <a:p>
            <a:r>
              <a:rPr lang="en-US"/>
              <a:t>64.211.144.160 (Brazil)</a:t>
            </a:r>
          </a:p>
          <a:p>
            <a:endParaRPr lang="en-US"/>
          </a:p>
          <a:p>
            <a:r>
              <a:rPr lang="en-US"/>
              <a:t>69.174.57.160 (Canada Toronto)</a:t>
            </a:r>
          </a:p>
          <a:p>
            <a:endParaRPr lang="en-US"/>
          </a:p>
          <a:p>
            <a:r>
              <a:rPr lang="en-US"/>
              <a:t>65.39.152.160 (Canada Vancouver)</a:t>
            </a:r>
          </a:p>
          <a:p>
            <a:endParaRPr lang="en-US"/>
          </a:p>
          <a:p>
            <a:r>
              <a:rPr lang="en-US"/>
              <a:t>207.226.132.110 (Japan Tokyo)</a:t>
            </a:r>
          </a:p>
          <a:p>
            <a:endParaRPr lang="en-US"/>
          </a:p>
          <a:p>
            <a:r>
              <a:rPr lang="en-US"/>
              <a:t>149.137.24.110 (Japan Osaka)</a:t>
            </a:r>
          </a:p>
          <a:p>
            <a:endParaRPr lang="en-US"/>
          </a:p>
          <a:p>
            <a:r>
              <a:rPr lang="en-US"/>
              <a:t>Meeting ID: 916 1785 2059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B26EF1-4187-1848-AB73-95894AED5CA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17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0A9D-FC4B-684E-A996-11C7097D2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BF7791-86C2-5143-8D80-5E73EB9B9C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E997B-BF1B-944B-86B2-8EE692678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54065-7F27-FA40-AA12-7E01B5575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2A430-03EE-A448-A595-D3E8D75E2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148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33C0A-81CB-EC44-A4B8-A5353D52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BA68C1-A865-754E-B711-4443204AA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370BA-7DF2-1741-A076-8BE40AE97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A0BDC-1538-374A-982E-87980DF60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A671B-1E42-5244-97A9-2A1B138D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803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41486B-92EC-124F-AC55-6C6BB88E90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D2A2E3-8046-434D-94A4-32A0F8304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88A51-DCEB-EA40-950C-8698DBDE1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278A7-C013-8C45-91DC-320E2440E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C5C9D-0762-4F47-B6A6-202CBFDAB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2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4"/>
            <a:ext cx="10363200" cy="23876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89682-4E1E-B94C-8589-CF05E0270767}" type="datetime1"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22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D131D-53C9-484E-A8E2-5E339A320009}" type="datetime1"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55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2" y="1709740"/>
            <a:ext cx="10515600" cy="2852737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589465"/>
            <a:ext cx="10515600" cy="150018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E0581-2B1D-B343-ACCD-D117FCFA8834}" type="datetime1"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897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5615C-A4AD-5949-A3BF-B278DBB707BD}" type="datetime1">
              <a:t>5/4/22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39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7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4"/>
            <a:ext cx="5157787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4"/>
            <a:ext cx="5183188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D404F-F894-3446-AAA7-39C93C872D3F}" type="datetime1">
              <a:t>5/4/22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463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87F36-202E-1B44-8270-45E5D1A434DA}" type="datetime1">
              <a:t>5/4/22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0727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3E2A-4F69-D349-8A7C-C04F578E28B3}" type="datetime1">
              <a:t>5/4/22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747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E659-5AAC-3348-B248-D4615C8A5E9B}" type="datetime1">
              <a:t>5/4/22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45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D998-852E-D04D-AE95-3C12C0559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FBB1C-3337-4E4A-B4E4-6F767F20A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1F713-4EA3-3844-98FF-2474EC50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B9B93-47C5-7A41-8CEA-7B2CFF2EC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DC76A-2995-8E49-9D28-E47C766B5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96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56E51-E7C1-0B45-8982-1C78BD824D94}" type="datetime1">
              <a:t>5/4/22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9549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0122-2BC9-894D-B797-9EB9049F0871}" type="datetime1"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285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98DB-6C6A-8546-8F17-A5D31C1CAD53}" type="datetime1"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34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5123D-4458-8643-8986-F57BE1CB2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59AA7-7738-C247-AA89-F76FF3862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CDB00-9FE6-C04B-BE55-72F63118B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5D7DF-B138-024F-A155-C0F14636E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0EBDC-43AE-5A40-AEA4-99783A323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002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A6826-3AD9-4A49-A9E9-BC07ACAC7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41A9C-86EB-D548-8F7F-421749BCD7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5B5070-4C6C-0F44-AB7C-5C8ACD07D3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9AF09-E01B-D849-B6A6-282CCC3AC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F99B6-D310-F640-8C9F-8CD9E5974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20608-2C21-9F46-BAF5-03AD9552F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16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36D0B-09AC-D040-8F7F-85E9587E5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BD46F-2A7E-D248-A5DE-6DCB1C7BE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4E831C-4EDE-B049-9173-580A22223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5AD3A-E849-AB4E-9D3F-69994D78FC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EF36A9-E2AA-5C43-B869-569F89A660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98B9AE-3C34-7342-82B9-B07B4C161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7C5C64-1A48-2140-9E5A-05CDBDD6D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01A95A-8B38-634D-9B16-0595D53C7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91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1687B-5145-D148-97A9-4B7FC0BF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21D66-A440-844C-B7C4-D700C7F14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9708C0-214B-BA45-8E25-9A05D7A61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F0447-C0F7-944F-8C38-BC4C2E9FE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964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C383A-A94D-0249-AD41-A908CE4EF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54DD6C-82FE-3C4B-A731-313A66C35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9082BD-2868-7845-9E54-21189C676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36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2BBAC-A12B-E647-8DDD-16A991FDF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7218E-347B-9442-9CE0-F197F88D7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D924EF-4690-5541-B347-FE9E13583B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85157-0B08-7E42-9612-D51CFAD17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1BFE1-E86A-724A-9059-AFAC41E9D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30594-BBEC-854D-A5D4-FA87608E5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92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EC80-513E-3145-8F57-32A851B81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CC4557-0287-B84E-B15A-C3AC4AADD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5E72C-7AE3-8E4F-8BBB-B70E00FCF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AE25-AA69-814E-BBA2-F873DC56A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B78F88-6832-C447-AA9E-74C3B8E0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07B293-D6E0-B84B-836E-B7DB712F6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18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EB5331-E172-6A48-8A95-94F6ECE9D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0CF33-E468-634B-AAFF-58D5197EA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C1B5F-149A-EF49-A4DA-EB83509B5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0B631-8C56-CE43-9F60-66BC8F804807}" type="datetimeFigureOut">
              <a:t>5/4/22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200DD-7802-7644-AEC5-03C09F0ED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3A91E-A679-F44A-BCE7-DBA023DBAA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5995D-84B7-CE4F-878A-6CBF21950D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603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2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C36B8-A900-754D-8D31-4267B81EECC7}" type="datetime1">
              <a:t>5/4/22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2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D281E-D3E3-2D42-994F-A91E889069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14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ashington.zoom.us/my/aohta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D5F7E-6443-4C40-94EB-290A57D11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457201"/>
            <a:ext cx="10909640" cy="1832654"/>
          </a:xfrm>
        </p:spPr>
        <p:txBody>
          <a:bodyPr anchor="b">
            <a:normAutofit/>
          </a:bodyPr>
          <a:lstStyle/>
          <a:p>
            <a:r>
              <a:rPr lang="en-US" sz="6600"/>
              <a:t>歌で学ぶ日本語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D4BC43-50C4-F149-8D6D-6E5081653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2419141"/>
            <a:ext cx="10909643" cy="552659"/>
          </a:xfrm>
        </p:spPr>
        <p:txBody>
          <a:bodyPr anchor="t">
            <a:normAutofit/>
          </a:bodyPr>
          <a:lstStyle/>
          <a:p>
            <a:r>
              <a:rPr lang="en-US"/>
              <a:t>第6週、その2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81800349-F417-FC4C-9C47-D73B60A5E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3535181"/>
            <a:ext cx="11548872" cy="228090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6BF13281-92E5-6DBB-F096-5C07A61A9A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31" b="72369"/>
          <a:stretch/>
        </p:blipFill>
        <p:spPr>
          <a:xfrm>
            <a:off x="-1" y="3429000"/>
            <a:ext cx="12304917" cy="238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9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CB16595-CDB4-489D-CE46-614104690CC4}"/>
              </a:ext>
            </a:extLst>
          </p:cNvPr>
          <p:cNvSpPr txBox="1"/>
          <p:nvPr/>
        </p:nvSpPr>
        <p:spPr>
          <a:xfrm>
            <a:off x="509286" y="7396223"/>
            <a:ext cx="382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https://washington.zoom.us/my/aohta</a:t>
            </a:r>
          </a:p>
        </p:txBody>
      </p:sp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2354338-D1DE-36D3-BE17-98B9F49CE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43620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6C4002-2DA6-456D-2C4D-00B9748D2825}"/>
              </a:ext>
            </a:extLst>
          </p:cNvPr>
          <p:cNvSpPr txBox="1"/>
          <p:nvPr/>
        </p:nvSpPr>
        <p:spPr>
          <a:xfrm>
            <a:off x="8436200" y="3020824"/>
            <a:ext cx="3547004" cy="3416320"/>
          </a:xfrm>
          <a:custGeom>
            <a:avLst/>
            <a:gdLst>
              <a:gd name="connsiteX0" fmla="*/ 0 w 3547004"/>
              <a:gd name="connsiteY0" fmla="*/ 0 h 3416320"/>
              <a:gd name="connsiteX1" fmla="*/ 484757 w 3547004"/>
              <a:gd name="connsiteY1" fmla="*/ 0 h 3416320"/>
              <a:gd name="connsiteX2" fmla="*/ 1146865 w 3547004"/>
              <a:gd name="connsiteY2" fmla="*/ 0 h 3416320"/>
              <a:gd name="connsiteX3" fmla="*/ 1773502 w 3547004"/>
              <a:gd name="connsiteY3" fmla="*/ 0 h 3416320"/>
              <a:gd name="connsiteX4" fmla="*/ 2258259 w 3547004"/>
              <a:gd name="connsiteY4" fmla="*/ 0 h 3416320"/>
              <a:gd name="connsiteX5" fmla="*/ 2813957 w 3547004"/>
              <a:gd name="connsiteY5" fmla="*/ 0 h 3416320"/>
              <a:gd name="connsiteX6" fmla="*/ 3547004 w 3547004"/>
              <a:gd name="connsiteY6" fmla="*/ 0 h 3416320"/>
              <a:gd name="connsiteX7" fmla="*/ 3547004 w 3547004"/>
              <a:gd name="connsiteY7" fmla="*/ 569387 h 3416320"/>
              <a:gd name="connsiteX8" fmla="*/ 3547004 w 3547004"/>
              <a:gd name="connsiteY8" fmla="*/ 1070447 h 3416320"/>
              <a:gd name="connsiteX9" fmla="*/ 3547004 w 3547004"/>
              <a:gd name="connsiteY9" fmla="*/ 1537344 h 3416320"/>
              <a:gd name="connsiteX10" fmla="*/ 3547004 w 3547004"/>
              <a:gd name="connsiteY10" fmla="*/ 2038404 h 3416320"/>
              <a:gd name="connsiteX11" fmla="*/ 3547004 w 3547004"/>
              <a:gd name="connsiteY11" fmla="*/ 2641954 h 3416320"/>
              <a:gd name="connsiteX12" fmla="*/ 3547004 w 3547004"/>
              <a:gd name="connsiteY12" fmla="*/ 3416320 h 3416320"/>
              <a:gd name="connsiteX13" fmla="*/ 3062247 w 3547004"/>
              <a:gd name="connsiteY13" fmla="*/ 3416320 h 3416320"/>
              <a:gd name="connsiteX14" fmla="*/ 2577490 w 3547004"/>
              <a:gd name="connsiteY14" fmla="*/ 3416320 h 3416320"/>
              <a:gd name="connsiteX15" fmla="*/ 1950852 w 3547004"/>
              <a:gd name="connsiteY15" fmla="*/ 3416320 h 3416320"/>
              <a:gd name="connsiteX16" fmla="*/ 1466095 w 3547004"/>
              <a:gd name="connsiteY16" fmla="*/ 3416320 h 3416320"/>
              <a:gd name="connsiteX17" fmla="*/ 874928 w 3547004"/>
              <a:gd name="connsiteY17" fmla="*/ 3416320 h 3416320"/>
              <a:gd name="connsiteX18" fmla="*/ 0 w 3547004"/>
              <a:gd name="connsiteY18" fmla="*/ 3416320 h 3416320"/>
              <a:gd name="connsiteX19" fmla="*/ 0 w 3547004"/>
              <a:gd name="connsiteY19" fmla="*/ 2846933 h 3416320"/>
              <a:gd name="connsiteX20" fmla="*/ 0 w 3547004"/>
              <a:gd name="connsiteY20" fmla="*/ 2277547 h 3416320"/>
              <a:gd name="connsiteX21" fmla="*/ 0 w 3547004"/>
              <a:gd name="connsiteY21" fmla="*/ 1639834 h 3416320"/>
              <a:gd name="connsiteX22" fmla="*/ 0 w 3547004"/>
              <a:gd name="connsiteY22" fmla="*/ 1104610 h 3416320"/>
              <a:gd name="connsiteX23" fmla="*/ 0 w 3547004"/>
              <a:gd name="connsiteY23" fmla="*/ 569387 h 3416320"/>
              <a:gd name="connsiteX24" fmla="*/ 0 w 3547004"/>
              <a:gd name="connsiteY24" fmla="*/ 0 h 341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547004" h="3416320" fill="none" extrusionOk="0">
                <a:moveTo>
                  <a:pt x="0" y="0"/>
                </a:moveTo>
                <a:cubicBezTo>
                  <a:pt x="200272" y="-8327"/>
                  <a:pt x="252161" y="1198"/>
                  <a:pt x="484757" y="0"/>
                </a:cubicBezTo>
                <a:cubicBezTo>
                  <a:pt x="717353" y="-1198"/>
                  <a:pt x="919335" y="58923"/>
                  <a:pt x="1146865" y="0"/>
                </a:cubicBezTo>
                <a:cubicBezTo>
                  <a:pt x="1374395" y="-58923"/>
                  <a:pt x="1524788" y="43328"/>
                  <a:pt x="1773502" y="0"/>
                </a:cubicBezTo>
                <a:cubicBezTo>
                  <a:pt x="2022216" y="-43328"/>
                  <a:pt x="2088311" y="33052"/>
                  <a:pt x="2258259" y="0"/>
                </a:cubicBezTo>
                <a:cubicBezTo>
                  <a:pt x="2428207" y="-33052"/>
                  <a:pt x="2649343" y="55838"/>
                  <a:pt x="2813957" y="0"/>
                </a:cubicBezTo>
                <a:cubicBezTo>
                  <a:pt x="2978571" y="-55838"/>
                  <a:pt x="3189710" y="32639"/>
                  <a:pt x="3547004" y="0"/>
                </a:cubicBezTo>
                <a:cubicBezTo>
                  <a:pt x="3565987" y="175444"/>
                  <a:pt x="3522949" y="452018"/>
                  <a:pt x="3547004" y="569387"/>
                </a:cubicBezTo>
                <a:cubicBezTo>
                  <a:pt x="3571059" y="686756"/>
                  <a:pt x="3516490" y="923959"/>
                  <a:pt x="3547004" y="1070447"/>
                </a:cubicBezTo>
                <a:cubicBezTo>
                  <a:pt x="3577518" y="1216935"/>
                  <a:pt x="3499657" y="1370531"/>
                  <a:pt x="3547004" y="1537344"/>
                </a:cubicBezTo>
                <a:cubicBezTo>
                  <a:pt x="3594351" y="1704157"/>
                  <a:pt x="3517186" y="1896543"/>
                  <a:pt x="3547004" y="2038404"/>
                </a:cubicBezTo>
                <a:cubicBezTo>
                  <a:pt x="3576822" y="2180265"/>
                  <a:pt x="3504801" y="2467452"/>
                  <a:pt x="3547004" y="2641954"/>
                </a:cubicBezTo>
                <a:cubicBezTo>
                  <a:pt x="3589207" y="2816456"/>
                  <a:pt x="3493509" y="3167786"/>
                  <a:pt x="3547004" y="3416320"/>
                </a:cubicBezTo>
                <a:cubicBezTo>
                  <a:pt x="3316447" y="3462093"/>
                  <a:pt x="3285762" y="3382267"/>
                  <a:pt x="3062247" y="3416320"/>
                </a:cubicBezTo>
                <a:cubicBezTo>
                  <a:pt x="2838732" y="3450373"/>
                  <a:pt x="2746523" y="3385371"/>
                  <a:pt x="2577490" y="3416320"/>
                </a:cubicBezTo>
                <a:cubicBezTo>
                  <a:pt x="2408457" y="3447269"/>
                  <a:pt x="2216436" y="3414901"/>
                  <a:pt x="1950852" y="3416320"/>
                </a:cubicBezTo>
                <a:cubicBezTo>
                  <a:pt x="1685268" y="3417739"/>
                  <a:pt x="1634414" y="3416140"/>
                  <a:pt x="1466095" y="3416320"/>
                </a:cubicBezTo>
                <a:cubicBezTo>
                  <a:pt x="1297776" y="3416500"/>
                  <a:pt x="1032987" y="3410716"/>
                  <a:pt x="874928" y="3416320"/>
                </a:cubicBezTo>
                <a:cubicBezTo>
                  <a:pt x="716869" y="3421924"/>
                  <a:pt x="235165" y="3338814"/>
                  <a:pt x="0" y="3416320"/>
                </a:cubicBezTo>
                <a:cubicBezTo>
                  <a:pt x="-57940" y="3155082"/>
                  <a:pt x="65399" y="3058670"/>
                  <a:pt x="0" y="2846933"/>
                </a:cubicBezTo>
                <a:cubicBezTo>
                  <a:pt x="-65399" y="2635196"/>
                  <a:pt x="9144" y="2482961"/>
                  <a:pt x="0" y="2277547"/>
                </a:cubicBezTo>
                <a:cubicBezTo>
                  <a:pt x="-9144" y="2072133"/>
                  <a:pt x="18088" y="1911254"/>
                  <a:pt x="0" y="1639834"/>
                </a:cubicBezTo>
                <a:cubicBezTo>
                  <a:pt x="-18088" y="1368414"/>
                  <a:pt x="27202" y="1317810"/>
                  <a:pt x="0" y="1104610"/>
                </a:cubicBezTo>
                <a:cubicBezTo>
                  <a:pt x="-27202" y="891410"/>
                  <a:pt x="34941" y="688831"/>
                  <a:pt x="0" y="569387"/>
                </a:cubicBezTo>
                <a:cubicBezTo>
                  <a:pt x="-34941" y="449943"/>
                  <a:pt x="30383" y="159618"/>
                  <a:pt x="0" y="0"/>
                </a:cubicBezTo>
                <a:close/>
              </a:path>
              <a:path w="3547004" h="3416320" stroke="0" extrusionOk="0">
                <a:moveTo>
                  <a:pt x="0" y="0"/>
                </a:moveTo>
                <a:cubicBezTo>
                  <a:pt x="201396" y="-40581"/>
                  <a:pt x="368920" y="61376"/>
                  <a:pt x="555697" y="0"/>
                </a:cubicBezTo>
                <a:cubicBezTo>
                  <a:pt x="742474" y="-61376"/>
                  <a:pt x="927963" y="18400"/>
                  <a:pt x="1040455" y="0"/>
                </a:cubicBezTo>
                <a:cubicBezTo>
                  <a:pt x="1152947" y="-18400"/>
                  <a:pt x="1420240" y="20021"/>
                  <a:pt x="1702562" y="0"/>
                </a:cubicBezTo>
                <a:cubicBezTo>
                  <a:pt x="1984884" y="-20021"/>
                  <a:pt x="2122740" y="20431"/>
                  <a:pt x="2258259" y="0"/>
                </a:cubicBezTo>
                <a:cubicBezTo>
                  <a:pt x="2393778" y="-20431"/>
                  <a:pt x="2645718" y="4319"/>
                  <a:pt x="2813957" y="0"/>
                </a:cubicBezTo>
                <a:cubicBezTo>
                  <a:pt x="2982196" y="-4319"/>
                  <a:pt x="3198738" y="58692"/>
                  <a:pt x="3547004" y="0"/>
                </a:cubicBezTo>
                <a:cubicBezTo>
                  <a:pt x="3580702" y="170105"/>
                  <a:pt x="3507516" y="304859"/>
                  <a:pt x="3547004" y="501060"/>
                </a:cubicBezTo>
                <a:cubicBezTo>
                  <a:pt x="3586492" y="697261"/>
                  <a:pt x="3490408" y="809199"/>
                  <a:pt x="3547004" y="1070447"/>
                </a:cubicBezTo>
                <a:cubicBezTo>
                  <a:pt x="3603600" y="1331695"/>
                  <a:pt x="3521545" y="1399480"/>
                  <a:pt x="3547004" y="1571507"/>
                </a:cubicBezTo>
                <a:cubicBezTo>
                  <a:pt x="3572463" y="1743534"/>
                  <a:pt x="3512549" y="1854355"/>
                  <a:pt x="3547004" y="2072567"/>
                </a:cubicBezTo>
                <a:cubicBezTo>
                  <a:pt x="3581459" y="2290779"/>
                  <a:pt x="3513829" y="2410475"/>
                  <a:pt x="3547004" y="2641954"/>
                </a:cubicBezTo>
                <a:cubicBezTo>
                  <a:pt x="3580179" y="2873433"/>
                  <a:pt x="3490595" y="3180981"/>
                  <a:pt x="3547004" y="3416320"/>
                </a:cubicBezTo>
                <a:cubicBezTo>
                  <a:pt x="3434194" y="3438798"/>
                  <a:pt x="3260053" y="3414971"/>
                  <a:pt x="3062247" y="3416320"/>
                </a:cubicBezTo>
                <a:cubicBezTo>
                  <a:pt x="2864441" y="3417669"/>
                  <a:pt x="2539095" y="3400448"/>
                  <a:pt x="2400139" y="3416320"/>
                </a:cubicBezTo>
                <a:cubicBezTo>
                  <a:pt x="2261183" y="3432192"/>
                  <a:pt x="2090768" y="3376794"/>
                  <a:pt x="1879912" y="3416320"/>
                </a:cubicBezTo>
                <a:cubicBezTo>
                  <a:pt x="1669056" y="3455846"/>
                  <a:pt x="1448647" y="3395353"/>
                  <a:pt x="1288745" y="3416320"/>
                </a:cubicBezTo>
                <a:cubicBezTo>
                  <a:pt x="1128843" y="3437287"/>
                  <a:pt x="888140" y="3338458"/>
                  <a:pt x="626637" y="3416320"/>
                </a:cubicBezTo>
                <a:cubicBezTo>
                  <a:pt x="365134" y="3494182"/>
                  <a:pt x="188463" y="3402666"/>
                  <a:pt x="0" y="3416320"/>
                </a:cubicBezTo>
                <a:cubicBezTo>
                  <a:pt x="-15901" y="3320301"/>
                  <a:pt x="1953" y="3074405"/>
                  <a:pt x="0" y="2949423"/>
                </a:cubicBezTo>
                <a:cubicBezTo>
                  <a:pt x="-1953" y="2824441"/>
                  <a:pt x="13899" y="2652338"/>
                  <a:pt x="0" y="2448363"/>
                </a:cubicBezTo>
                <a:cubicBezTo>
                  <a:pt x="-13899" y="2244388"/>
                  <a:pt x="58903" y="2038053"/>
                  <a:pt x="0" y="1913139"/>
                </a:cubicBezTo>
                <a:cubicBezTo>
                  <a:pt x="-58903" y="1788225"/>
                  <a:pt x="65643" y="1437753"/>
                  <a:pt x="0" y="1275426"/>
                </a:cubicBezTo>
                <a:cubicBezTo>
                  <a:pt x="-65643" y="1113099"/>
                  <a:pt x="25472" y="835526"/>
                  <a:pt x="0" y="706039"/>
                </a:cubicBezTo>
                <a:cubicBezTo>
                  <a:pt x="-25472" y="576552"/>
                  <a:pt x="20013" y="182552"/>
                  <a:pt x="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FF0000"/>
                </a:solidFill>
                <a:latin typeface="Segoe Print" panose="02000800000000000000" pitchFamily="2" charset="0"/>
              </a:rPr>
              <a:t>Guest Lecture in Japan 344 Wednesday.</a:t>
            </a:r>
          </a:p>
          <a:p>
            <a:r>
              <a:rPr lang="en-US" sz="3600" b="1">
                <a:solidFill>
                  <a:srgbClr val="FF0000"/>
                </a:solidFill>
                <a:latin typeface="Segoe Print" panose="02000800000000000000" pitchFamily="2" charset="0"/>
              </a:rPr>
              <a:t>All UW Students are welcome!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465718-1756-AE48-BDD0-6F5A3ED4A1BE}"/>
              </a:ext>
            </a:extLst>
          </p:cNvPr>
          <p:cNvSpPr txBox="1"/>
          <p:nvPr/>
        </p:nvSpPr>
        <p:spPr>
          <a:xfrm>
            <a:off x="8282087" y="1510412"/>
            <a:ext cx="35898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hlinkClick r:id="rId4"/>
              </a:rPr>
              <a:t>https://washington.zoom.us/my/aohta</a:t>
            </a:r>
            <a:endParaRPr lang="en-US" sz="3200"/>
          </a:p>
        </p:txBody>
      </p:sp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05B5E56-FEA6-FE08-8960-DD28659A46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195" b="84293"/>
          <a:stretch/>
        </p:blipFill>
        <p:spPr>
          <a:xfrm>
            <a:off x="8436200" y="0"/>
            <a:ext cx="3755799" cy="1077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262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D5F7E-6443-4C40-94EB-290A57D11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8168" y="1520985"/>
            <a:ext cx="5613831" cy="1057828"/>
          </a:xfrm>
        </p:spPr>
        <p:txBody>
          <a:bodyPr anchor="t">
            <a:normAutofit/>
          </a:bodyPr>
          <a:lstStyle/>
          <a:p>
            <a:pPr algn="l"/>
            <a:r>
              <a:rPr lang="en-US" b="1"/>
              <a:t>返事はいらない</a:t>
            </a:r>
            <a:r>
              <a:rPr lang="en-US" sz="5400">
                <a:effectLst/>
              </a:rPr>
              <a:t> </a:t>
            </a:r>
            <a:endParaRPr lang="en-US" sz="54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2320F4-6FEC-4D35-8EC8-1F771D0E189C}"/>
              </a:ext>
            </a:extLst>
          </p:cNvPr>
          <p:cNvSpPr/>
          <p:nvPr/>
        </p:nvSpPr>
        <p:spPr>
          <a:xfrm>
            <a:off x="0" y="0"/>
            <a:ext cx="1494330" cy="6857365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A8CE22A-F927-2F4A-3FA6-6C15629DBB69}"/>
              </a:ext>
            </a:extLst>
          </p:cNvPr>
          <p:cNvSpPr txBox="1">
            <a:spLocks/>
          </p:cNvSpPr>
          <p:nvPr/>
        </p:nvSpPr>
        <p:spPr>
          <a:xfrm>
            <a:off x="7113834" y="4633754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/>
              <a:t>荒井由美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421D00EE-7871-8BE0-43EF-EC5128AAF16B}"/>
              </a:ext>
            </a:extLst>
          </p:cNvPr>
          <p:cNvSpPr txBox="1">
            <a:spLocks/>
          </p:cNvSpPr>
          <p:nvPr/>
        </p:nvSpPr>
        <p:spPr>
          <a:xfrm>
            <a:off x="7185813" y="5348116"/>
            <a:ext cx="4036333" cy="32394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/>
              <a:t>あら</a:t>
            </a:r>
            <a:r>
              <a:rPr lang="ja-JP" altLang="en-US" sz="2000"/>
              <a:t>　</a:t>
            </a:r>
            <a:r>
              <a:rPr lang="en-US" sz="2000"/>
              <a:t>い</a:t>
            </a:r>
            <a:r>
              <a:rPr lang="ja-JP" altLang="en-US" sz="2000"/>
              <a:t>　　</a:t>
            </a:r>
            <a:r>
              <a:rPr lang="en-US" sz="2000"/>
              <a:t>ゆ</a:t>
            </a:r>
            <a:r>
              <a:rPr lang="ja-JP" altLang="en-US" sz="2000"/>
              <a:t>　　</a:t>
            </a:r>
            <a:r>
              <a:rPr lang="en-US" sz="2000"/>
              <a:t>み</a:t>
            </a:r>
          </a:p>
        </p:txBody>
      </p:sp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9135D72D-2B0D-77CF-03A7-9BBA5C0CC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282" y="826086"/>
            <a:ext cx="5205828" cy="520582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E8B8D76-EA2E-B0C6-EEEC-845BCB10CAB8}"/>
              </a:ext>
            </a:extLst>
          </p:cNvPr>
          <p:cNvSpPr/>
          <p:nvPr/>
        </p:nvSpPr>
        <p:spPr>
          <a:xfrm>
            <a:off x="11460480" y="3154317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01767F-8E50-4FCB-1A2B-636394B724A9}"/>
              </a:ext>
            </a:extLst>
          </p:cNvPr>
          <p:cNvSpPr/>
          <p:nvPr/>
        </p:nvSpPr>
        <p:spPr>
          <a:xfrm>
            <a:off x="11728313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8403B9-B452-77F8-E0B3-825B7F92C5EA}"/>
              </a:ext>
            </a:extLst>
          </p:cNvPr>
          <p:cNvSpPr/>
          <p:nvPr/>
        </p:nvSpPr>
        <p:spPr>
          <a:xfrm>
            <a:off x="12002999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69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1321F7-7D62-C91A-7CE8-EC05FA71A2ED}"/>
              </a:ext>
            </a:extLst>
          </p:cNvPr>
          <p:cNvSpPr/>
          <p:nvPr/>
        </p:nvSpPr>
        <p:spPr>
          <a:xfrm>
            <a:off x="0" y="0"/>
            <a:ext cx="1494330" cy="6857365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C45FE7B3-D6BC-175D-0596-5B35F238F957}"/>
              </a:ext>
            </a:extLst>
          </p:cNvPr>
          <p:cNvSpPr txBox="1">
            <a:spLocks/>
          </p:cNvSpPr>
          <p:nvPr/>
        </p:nvSpPr>
        <p:spPr>
          <a:xfrm>
            <a:off x="455417" y="1539215"/>
            <a:ext cx="6925884" cy="5117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遠く離れる（とおくはなれる）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思い出す（おもいだす）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返事（へんじ）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じっとしている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届く（とどく）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かりる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FC3AA84F-F769-6F5F-BB23-EAFE343C447F}"/>
              </a:ext>
            </a:extLst>
          </p:cNvPr>
          <p:cNvSpPr txBox="1">
            <a:spLocks/>
          </p:cNvSpPr>
          <p:nvPr/>
        </p:nvSpPr>
        <p:spPr>
          <a:xfrm>
            <a:off x="1112703" y="203199"/>
            <a:ext cx="9224010" cy="80327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動作で意味を演技しましょう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325FF2-86D6-42A1-909E-4AB5F6EA0AC4}"/>
              </a:ext>
            </a:extLst>
          </p:cNvPr>
          <p:cNvSpPr txBox="1"/>
          <p:nvPr/>
        </p:nvSpPr>
        <p:spPr>
          <a:xfrm>
            <a:off x="3577991" y="83719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い</a:t>
            </a:r>
            <a:r>
              <a:rPr kumimoji="0" lang="ja-JP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　　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F4E1DD-664B-F618-959E-25832AF34F26}"/>
              </a:ext>
            </a:extLst>
          </p:cNvPr>
          <p:cNvSpPr txBox="1"/>
          <p:nvPr/>
        </p:nvSpPr>
        <p:spPr>
          <a:xfrm>
            <a:off x="5337010" y="835013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　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えん</a:t>
            </a:r>
            <a:r>
              <a:rPr kumimoji="0" lang="ja-JP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　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ぎ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388F56E-642F-C406-B7B7-21AD3E74C670}"/>
              </a:ext>
            </a:extLst>
          </p:cNvPr>
          <p:cNvSpPr/>
          <p:nvPr/>
        </p:nvSpPr>
        <p:spPr>
          <a:xfrm>
            <a:off x="11460480" y="3154317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DB37BFF-949F-1EC7-8894-2BC00FDEA4A6}"/>
              </a:ext>
            </a:extLst>
          </p:cNvPr>
          <p:cNvSpPr/>
          <p:nvPr/>
        </p:nvSpPr>
        <p:spPr>
          <a:xfrm>
            <a:off x="11728313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A0A388-6E10-180D-C5A5-3868839130DD}"/>
              </a:ext>
            </a:extLst>
          </p:cNvPr>
          <p:cNvSpPr/>
          <p:nvPr/>
        </p:nvSpPr>
        <p:spPr>
          <a:xfrm>
            <a:off x="12002999" y="3153682"/>
            <a:ext cx="195855" cy="673460"/>
          </a:xfrm>
          <a:prstGeom prst="rect">
            <a:avLst/>
          </a:prstGeom>
          <a:solidFill>
            <a:srgbClr val="A7B3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90F9A5-8BCA-6E4F-5852-E9469594AD93}"/>
              </a:ext>
            </a:extLst>
          </p:cNvPr>
          <p:cNvSpPr txBox="1"/>
          <p:nvPr/>
        </p:nvSpPr>
        <p:spPr>
          <a:xfrm>
            <a:off x="1588326" y="80344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どう</a:t>
            </a:r>
            <a:r>
              <a:rPr kumimoji="0" lang="ja-JP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　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さ</a:t>
            </a:r>
          </a:p>
        </p:txBody>
      </p:sp>
      <p:sp>
        <p:nvSpPr>
          <p:cNvPr id="26" name="Content Placeholder 7">
            <a:extLst>
              <a:ext uri="{FF2B5EF4-FFF2-40B4-BE49-F238E27FC236}">
                <a16:creationId xmlns:a16="http://schemas.microsoft.com/office/drawing/2014/main" id="{8550C594-4482-D3E0-34C4-C457F4F00269}"/>
              </a:ext>
            </a:extLst>
          </p:cNvPr>
          <p:cNvSpPr txBox="1">
            <a:spLocks/>
          </p:cNvSpPr>
          <p:nvPr/>
        </p:nvSpPr>
        <p:spPr>
          <a:xfrm>
            <a:off x="6885235" y="1538580"/>
            <a:ext cx="5606978" cy="5117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 startAt="7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おわりのところ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 startAt="7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気に入る（きにいる）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 startAt="7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いらない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 startAt="7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ひとりぼっち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 startAt="7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涙が出る（なみだがでる）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 startAt="7"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昔（むかし）</a:t>
            </a: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 startAt="7"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LcParenR" startAt="7"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6737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51DF3-B8FC-7449-A50A-3CDDF54C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>
                <a:highlight>
                  <a:srgbClr val="FFFF00"/>
                </a:highlight>
              </a:rPr>
              <a:t>今日の授業のスケジュール</a:t>
            </a:r>
            <a:endParaRPr lang="en-US" sz="5400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69CBB1B-D8A9-824B-898D-85A856BE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48" y="1581121"/>
            <a:ext cx="11548872" cy="197575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948198B-90CA-F74B-8636-2FC136EF5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52" y="3156669"/>
            <a:ext cx="10808048" cy="28252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ADEC72-9376-A230-13B0-3B5C65595A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37" t="42072" r="2930" b="22920"/>
          <a:stretch/>
        </p:blipFill>
        <p:spPr>
          <a:xfrm>
            <a:off x="420248" y="1581121"/>
            <a:ext cx="11548872" cy="197575"/>
          </a:xfrm>
          <a:prstGeom prst="rect">
            <a:avLst/>
          </a:prstGeom>
        </p:spPr>
      </p:pic>
      <p:sp>
        <p:nvSpPr>
          <p:cNvPr id="8" name="Oval Callout 7">
            <a:extLst>
              <a:ext uri="{FF2B5EF4-FFF2-40B4-BE49-F238E27FC236}">
                <a16:creationId xmlns:a16="http://schemas.microsoft.com/office/drawing/2014/main" id="{5F992E79-584D-F94A-944D-3E53DE6E9DA0}"/>
              </a:ext>
            </a:extLst>
          </p:cNvPr>
          <p:cNvSpPr/>
          <p:nvPr/>
        </p:nvSpPr>
        <p:spPr>
          <a:xfrm>
            <a:off x="5322129" y="1581121"/>
            <a:ext cx="5658621" cy="1575548"/>
          </a:xfrm>
          <a:prstGeom prst="wedgeEllipseCallout">
            <a:avLst>
              <a:gd name="adj1" fmla="val -82972"/>
              <a:gd name="adj2" fmla="val 67377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Various things to talk about/do in today’s class!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B6594F-0894-C9CF-8588-20BCDE2C75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37" t="42072" r="2930" b="22920"/>
          <a:stretch/>
        </p:blipFill>
        <p:spPr>
          <a:xfrm>
            <a:off x="420248" y="1591902"/>
            <a:ext cx="11548872" cy="19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35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51DF3-B8FC-7449-A50A-3CDDF54C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7"/>
            <a:ext cx="10933550" cy="1325563"/>
          </a:xfrm>
        </p:spPr>
        <p:txBody>
          <a:bodyPr>
            <a:normAutofit fontScale="90000"/>
          </a:bodyPr>
          <a:lstStyle/>
          <a:p>
            <a:r>
              <a:rPr lang="en-US" sz="5400">
                <a:highlight>
                  <a:srgbClr val="FFFF00"/>
                </a:highlight>
              </a:rPr>
              <a:t>どんなプロジェクトをしたいですか？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E4894-0CFE-7102-120A-101435FC5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先週のアイディア</a:t>
            </a:r>
          </a:p>
          <a:p>
            <a:r>
              <a:rPr lang="en-US" sz="2400"/>
              <a:t>カラオケで発表する</a:t>
            </a:r>
          </a:p>
          <a:p>
            <a:r>
              <a:rPr lang="en-US" sz="2400"/>
              <a:t>絵を描く・collage</a:t>
            </a:r>
          </a:p>
          <a:p>
            <a:r>
              <a:rPr lang="en-US" sz="2400"/>
              <a:t>歌を自分で作る</a:t>
            </a:r>
          </a:p>
          <a:p>
            <a:r>
              <a:rPr lang="en-US" sz="2400"/>
              <a:t>替え歌（かえうた）を作る(parody song)</a:t>
            </a:r>
          </a:p>
          <a:p>
            <a:r>
              <a:rPr lang="en-US" sz="2400"/>
              <a:t>動画を作る</a:t>
            </a:r>
          </a:p>
          <a:p>
            <a:endParaRPr lang="en-US" sz="2400"/>
          </a:p>
          <a:p>
            <a:pPr marL="0" indent="0">
              <a:buNone/>
            </a:pPr>
            <a:r>
              <a:rPr lang="en-US" sz="2400"/>
              <a:t>他のアイディア？</a:t>
            </a:r>
          </a:p>
          <a:p>
            <a:endParaRPr lang="en-US" sz="2400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69CBB1B-D8A9-824B-898D-85A856BE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48" y="1581121"/>
            <a:ext cx="11548872" cy="1975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F9733E-119C-91AF-D736-BBF409BD71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37" t="42072" r="2930" b="22920"/>
          <a:stretch/>
        </p:blipFill>
        <p:spPr>
          <a:xfrm>
            <a:off x="420248" y="1591902"/>
            <a:ext cx="11548872" cy="19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670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280D41-5F14-4EAA-38BE-C1F580B61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rPr lang="en-US"/>
              <a:t>7</a:t>
            </a:fld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0E09B57-B5A1-C094-CC9E-F38E8736B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141" y="136523"/>
            <a:ext cx="9559243" cy="66320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C2EAE3-C7E5-8B17-E091-5BF6F4F243EF}"/>
              </a:ext>
            </a:extLst>
          </p:cNvPr>
          <p:cNvSpPr txBox="1"/>
          <p:nvPr/>
        </p:nvSpPr>
        <p:spPr>
          <a:xfrm>
            <a:off x="5938577" y="617168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せいかく・正確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92B0E9-C9D3-6CEE-0863-A184D5CCCC35}"/>
              </a:ext>
            </a:extLst>
          </p:cNvPr>
          <p:cNvSpPr txBox="1"/>
          <p:nvPr/>
        </p:nvSpPr>
        <p:spPr>
          <a:xfrm>
            <a:off x="5938577" y="5238864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コミュニケーションのうりょく（能力）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135943-F6C5-0F75-0600-90DD0CE3CF11}"/>
              </a:ext>
            </a:extLst>
          </p:cNvPr>
          <p:cNvSpPr txBox="1"/>
          <p:nvPr/>
        </p:nvSpPr>
        <p:spPr>
          <a:xfrm>
            <a:off x="3676419" y="523886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じょうきょう・状況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F3D6ED-36FE-C066-A27C-263A5CC8E7C2}"/>
              </a:ext>
            </a:extLst>
          </p:cNvPr>
          <p:cNvSpPr txBox="1"/>
          <p:nvPr/>
        </p:nvSpPr>
        <p:spPr>
          <a:xfrm>
            <a:off x="5596932" y="413653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じしん・自信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ADECEF-4E7B-DF34-6A94-7BA15B436DB8}"/>
              </a:ext>
            </a:extLst>
          </p:cNvPr>
          <p:cNvSpPr txBox="1"/>
          <p:nvPr/>
        </p:nvSpPr>
        <p:spPr>
          <a:xfrm>
            <a:off x="3106787" y="413653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モチベーション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BA060A-1CC1-4C14-EBFD-6BBE5095CBD0}"/>
              </a:ext>
            </a:extLst>
          </p:cNvPr>
          <p:cNvSpPr txBox="1"/>
          <p:nvPr/>
        </p:nvSpPr>
        <p:spPr>
          <a:xfrm>
            <a:off x="6521381" y="279153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話す時のじじょう・事情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13EDD-CDC7-C413-45E0-7A4D4380C24B}"/>
              </a:ext>
            </a:extLst>
          </p:cNvPr>
          <p:cNvSpPr txBox="1"/>
          <p:nvPr/>
        </p:nvSpPr>
        <p:spPr>
          <a:xfrm>
            <a:off x="5938577" y="176719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やりたいこと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DAABD5-557E-9079-79F7-4356823A3399}"/>
              </a:ext>
            </a:extLst>
          </p:cNvPr>
          <p:cNvSpPr txBox="1"/>
          <p:nvPr/>
        </p:nvSpPr>
        <p:spPr>
          <a:xfrm>
            <a:off x="6641961" y="69986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日本語で話す</a:t>
            </a:r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F3C0E7B6-23F7-0EBF-1330-5A7A89DA95AC}"/>
              </a:ext>
            </a:extLst>
          </p:cNvPr>
          <p:cNvSpPr/>
          <p:nvPr/>
        </p:nvSpPr>
        <p:spPr>
          <a:xfrm>
            <a:off x="3027680" y="106043"/>
            <a:ext cx="3614281" cy="3175637"/>
          </a:xfrm>
          <a:prstGeom prst="triangl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3AE52EEA-2188-7D4D-C10D-76FBBCFD65AF}"/>
              </a:ext>
            </a:extLst>
          </p:cNvPr>
          <p:cNvSpPr/>
          <p:nvPr/>
        </p:nvSpPr>
        <p:spPr>
          <a:xfrm>
            <a:off x="1106719" y="3332481"/>
            <a:ext cx="7427682" cy="3342640"/>
          </a:xfrm>
          <a:prstGeom prst="trapezoid">
            <a:avLst>
              <a:gd name="adj" fmla="val 57850"/>
            </a:avLst>
          </a:prstGeom>
          <a:noFill/>
          <a:ln w="57150">
            <a:solidFill>
              <a:srgbClr val="008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68F849-BBEB-F53C-C8EE-1D59AA8DFDA8}"/>
              </a:ext>
            </a:extLst>
          </p:cNvPr>
          <p:cNvSpPr txBox="1"/>
          <p:nvPr/>
        </p:nvSpPr>
        <p:spPr>
          <a:xfrm>
            <a:off x="8820564" y="24424"/>
            <a:ext cx="329910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WTC: </a:t>
            </a:r>
          </a:p>
          <a:p>
            <a:r>
              <a:rPr lang="en-US" sz="4000" b="1"/>
              <a:t>Willingness to </a:t>
            </a:r>
          </a:p>
          <a:p>
            <a:r>
              <a:rPr lang="en-US" sz="4000" b="1"/>
              <a:t>Communicate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9D1C6B-A81B-C6B9-B1B9-267F8B387D0E}"/>
              </a:ext>
            </a:extLst>
          </p:cNvPr>
          <p:cNvSpPr txBox="1"/>
          <p:nvPr/>
        </p:nvSpPr>
        <p:spPr>
          <a:xfrm>
            <a:off x="230562" y="3222928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どだい・土台</a:t>
            </a:r>
          </a:p>
          <a:p>
            <a:r>
              <a:rPr lang="en-US" altLang="ja-JP">
                <a:solidFill>
                  <a:srgbClr val="0084E6"/>
                </a:solidFill>
              </a:rPr>
              <a:t>foundation</a:t>
            </a:r>
            <a:endParaRPr lang="en-US">
              <a:solidFill>
                <a:srgbClr val="0084E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E13F35-7428-DA8B-8F3C-A28748EA4309}"/>
              </a:ext>
            </a:extLst>
          </p:cNvPr>
          <p:cNvSpPr txBox="1"/>
          <p:nvPr/>
        </p:nvSpPr>
        <p:spPr>
          <a:xfrm>
            <a:off x="1287177" y="76740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話すチャンス</a:t>
            </a:r>
          </a:p>
          <a:p>
            <a:r>
              <a:rPr lang="en-US">
                <a:solidFill>
                  <a:srgbClr val="FF0000"/>
                </a:solidFill>
              </a:rPr>
              <a:t>がある</a:t>
            </a:r>
          </a:p>
        </p:txBody>
      </p:sp>
      <p:sp>
        <p:nvSpPr>
          <p:cNvPr id="19" name="Trapezoid 18">
            <a:extLst>
              <a:ext uri="{FF2B5EF4-FFF2-40B4-BE49-F238E27FC236}">
                <a16:creationId xmlns:a16="http://schemas.microsoft.com/office/drawing/2014/main" id="{2B1C3FA7-604A-187F-4652-79EE4D0C8096}"/>
              </a:ext>
            </a:extLst>
          </p:cNvPr>
          <p:cNvSpPr/>
          <p:nvPr/>
        </p:nvSpPr>
        <p:spPr>
          <a:xfrm>
            <a:off x="1287177" y="5608196"/>
            <a:ext cx="7033863" cy="932822"/>
          </a:xfrm>
          <a:prstGeom prst="trapezoid">
            <a:avLst>
              <a:gd name="adj" fmla="val 57850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rapezoid 19">
            <a:extLst>
              <a:ext uri="{FF2B5EF4-FFF2-40B4-BE49-F238E27FC236}">
                <a16:creationId xmlns:a16="http://schemas.microsoft.com/office/drawing/2014/main" id="{88658B93-0A69-AEAF-CDE3-EB0FF0E72A65}"/>
              </a:ext>
            </a:extLst>
          </p:cNvPr>
          <p:cNvSpPr/>
          <p:nvPr/>
        </p:nvSpPr>
        <p:spPr>
          <a:xfrm>
            <a:off x="1913773" y="4536348"/>
            <a:ext cx="5825298" cy="986040"/>
          </a:xfrm>
          <a:prstGeom prst="trapezoid">
            <a:avLst>
              <a:gd name="adj" fmla="val 57850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2314D8D6-31A5-3383-D58B-2ED217DBAE1A}"/>
              </a:ext>
            </a:extLst>
          </p:cNvPr>
          <p:cNvSpPr/>
          <p:nvPr/>
        </p:nvSpPr>
        <p:spPr>
          <a:xfrm>
            <a:off x="2567295" y="3388380"/>
            <a:ext cx="4551681" cy="1058857"/>
          </a:xfrm>
          <a:prstGeom prst="trapezoid">
            <a:avLst>
              <a:gd name="adj" fmla="val 57850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apezoid 21">
            <a:extLst>
              <a:ext uri="{FF2B5EF4-FFF2-40B4-BE49-F238E27FC236}">
                <a16:creationId xmlns:a16="http://schemas.microsoft.com/office/drawing/2014/main" id="{2E0B6A10-3D6E-4C74-B248-313266A01A43}"/>
              </a:ext>
            </a:extLst>
          </p:cNvPr>
          <p:cNvSpPr/>
          <p:nvPr/>
        </p:nvSpPr>
        <p:spPr>
          <a:xfrm>
            <a:off x="3106788" y="2321455"/>
            <a:ext cx="3414594" cy="897208"/>
          </a:xfrm>
          <a:prstGeom prst="trapezoid">
            <a:avLst>
              <a:gd name="adj" fmla="val 57850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>
            <a:extLst>
              <a:ext uri="{FF2B5EF4-FFF2-40B4-BE49-F238E27FC236}">
                <a16:creationId xmlns:a16="http://schemas.microsoft.com/office/drawing/2014/main" id="{BE0EE27B-B58B-A815-1CCB-7BE6D0CC3E64}"/>
              </a:ext>
            </a:extLst>
          </p:cNvPr>
          <p:cNvSpPr/>
          <p:nvPr/>
        </p:nvSpPr>
        <p:spPr>
          <a:xfrm>
            <a:off x="3676419" y="1386436"/>
            <a:ext cx="2262158" cy="814310"/>
          </a:xfrm>
          <a:prstGeom prst="trapezoid">
            <a:avLst>
              <a:gd name="adj" fmla="val 57850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apezoid 23">
            <a:extLst>
              <a:ext uri="{FF2B5EF4-FFF2-40B4-BE49-F238E27FC236}">
                <a16:creationId xmlns:a16="http://schemas.microsoft.com/office/drawing/2014/main" id="{D40B97ED-C22D-BC72-7CA3-D3E7F0EA1C28}"/>
              </a:ext>
            </a:extLst>
          </p:cNvPr>
          <p:cNvSpPr/>
          <p:nvPr/>
        </p:nvSpPr>
        <p:spPr>
          <a:xfrm>
            <a:off x="4321487" y="234432"/>
            <a:ext cx="1028537" cy="1017901"/>
          </a:xfrm>
          <a:prstGeom prst="trapezoid">
            <a:avLst>
              <a:gd name="adj" fmla="val 60346"/>
            </a:avLst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1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  <p:bldP spid="13" grpId="0"/>
      <p:bldP spid="17" grpId="0"/>
      <p:bldP spid="18" grpId="0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280D41-5F14-4EAA-38BE-C1F580B61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D281E-D3E3-2D42-994F-A91E88906940}" type="slidenum">
              <a:rPr lang="en-US"/>
              <a:t>8</a:t>
            </a:fld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0E09B57-B5A1-C094-CC9E-F38E8736B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141" y="136523"/>
            <a:ext cx="9559243" cy="66320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C2EAE3-C7E5-8B17-E091-5BF6F4F243EF}"/>
              </a:ext>
            </a:extLst>
          </p:cNvPr>
          <p:cNvSpPr txBox="1"/>
          <p:nvPr/>
        </p:nvSpPr>
        <p:spPr>
          <a:xfrm>
            <a:off x="5938577" y="617168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せいかく・正確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92B0E9-C9D3-6CEE-0863-A184D5CCCC35}"/>
              </a:ext>
            </a:extLst>
          </p:cNvPr>
          <p:cNvSpPr txBox="1"/>
          <p:nvPr/>
        </p:nvSpPr>
        <p:spPr>
          <a:xfrm>
            <a:off x="5938577" y="5238864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コミュニケーションのうりょく（能力）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135943-F6C5-0F75-0600-90DD0CE3CF11}"/>
              </a:ext>
            </a:extLst>
          </p:cNvPr>
          <p:cNvSpPr txBox="1"/>
          <p:nvPr/>
        </p:nvSpPr>
        <p:spPr>
          <a:xfrm>
            <a:off x="3676419" y="523886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じょうきょう・状況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F3D6ED-36FE-C066-A27C-263A5CC8E7C2}"/>
              </a:ext>
            </a:extLst>
          </p:cNvPr>
          <p:cNvSpPr txBox="1"/>
          <p:nvPr/>
        </p:nvSpPr>
        <p:spPr>
          <a:xfrm>
            <a:off x="5596932" y="413653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じしん・自信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ADECEF-4E7B-DF34-6A94-7BA15B436DB8}"/>
              </a:ext>
            </a:extLst>
          </p:cNvPr>
          <p:cNvSpPr txBox="1"/>
          <p:nvPr/>
        </p:nvSpPr>
        <p:spPr>
          <a:xfrm>
            <a:off x="3106787" y="413653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モチベーション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BA060A-1CC1-4C14-EBFD-6BBE5095CBD0}"/>
              </a:ext>
            </a:extLst>
          </p:cNvPr>
          <p:cNvSpPr txBox="1"/>
          <p:nvPr/>
        </p:nvSpPr>
        <p:spPr>
          <a:xfrm>
            <a:off x="6521381" y="2791532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話す時のじじょう・事情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13EDD-CDC7-C413-45E0-7A4D4380C24B}"/>
              </a:ext>
            </a:extLst>
          </p:cNvPr>
          <p:cNvSpPr txBox="1"/>
          <p:nvPr/>
        </p:nvSpPr>
        <p:spPr>
          <a:xfrm>
            <a:off x="5938577" y="176719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やりたいこと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DAABD5-557E-9079-79F7-4356823A3399}"/>
              </a:ext>
            </a:extLst>
          </p:cNvPr>
          <p:cNvSpPr txBox="1"/>
          <p:nvPr/>
        </p:nvSpPr>
        <p:spPr>
          <a:xfrm>
            <a:off x="6641961" y="69986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日本語で話す</a:t>
            </a:r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F3C0E7B6-23F7-0EBF-1330-5A7A89DA95AC}"/>
              </a:ext>
            </a:extLst>
          </p:cNvPr>
          <p:cNvSpPr/>
          <p:nvPr/>
        </p:nvSpPr>
        <p:spPr>
          <a:xfrm>
            <a:off x="3027680" y="106043"/>
            <a:ext cx="3614281" cy="3175637"/>
          </a:xfrm>
          <a:prstGeom prst="triangl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3AE52EEA-2188-7D4D-C10D-76FBBCFD65AF}"/>
              </a:ext>
            </a:extLst>
          </p:cNvPr>
          <p:cNvSpPr/>
          <p:nvPr/>
        </p:nvSpPr>
        <p:spPr>
          <a:xfrm>
            <a:off x="1106719" y="3332481"/>
            <a:ext cx="7427682" cy="3342640"/>
          </a:xfrm>
          <a:prstGeom prst="trapezoid">
            <a:avLst>
              <a:gd name="adj" fmla="val 57850"/>
            </a:avLst>
          </a:prstGeom>
          <a:noFill/>
          <a:ln w="57150">
            <a:solidFill>
              <a:srgbClr val="008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68F849-BBEB-F53C-C8EE-1D59AA8DFDA8}"/>
              </a:ext>
            </a:extLst>
          </p:cNvPr>
          <p:cNvSpPr txBox="1"/>
          <p:nvPr/>
        </p:nvSpPr>
        <p:spPr>
          <a:xfrm>
            <a:off x="8820564" y="24424"/>
            <a:ext cx="329910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WTC: </a:t>
            </a:r>
          </a:p>
          <a:p>
            <a:r>
              <a:rPr lang="en-US" sz="4000" b="1"/>
              <a:t>Willingness to </a:t>
            </a:r>
          </a:p>
          <a:p>
            <a:r>
              <a:rPr lang="en-US" sz="4000" b="1"/>
              <a:t>Communicate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9D1C6B-A81B-C6B9-B1B9-267F8B387D0E}"/>
              </a:ext>
            </a:extLst>
          </p:cNvPr>
          <p:cNvSpPr txBox="1"/>
          <p:nvPr/>
        </p:nvSpPr>
        <p:spPr>
          <a:xfrm>
            <a:off x="230562" y="3222928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84E6"/>
                </a:solidFill>
              </a:rPr>
              <a:t>どだい・土台</a:t>
            </a:r>
          </a:p>
          <a:p>
            <a:r>
              <a:rPr lang="en-US" altLang="ja-JP">
                <a:solidFill>
                  <a:srgbClr val="0084E6"/>
                </a:solidFill>
              </a:rPr>
              <a:t>foundation</a:t>
            </a:r>
            <a:endParaRPr lang="en-US">
              <a:solidFill>
                <a:srgbClr val="0084E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E13F35-7428-DA8B-8F3C-A28748EA4309}"/>
              </a:ext>
            </a:extLst>
          </p:cNvPr>
          <p:cNvSpPr txBox="1"/>
          <p:nvPr/>
        </p:nvSpPr>
        <p:spPr>
          <a:xfrm>
            <a:off x="1287177" y="76740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話すチャンス</a:t>
            </a:r>
          </a:p>
          <a:p>
            <a:r>
              <a:rPr lang="en-US">
                <a:solidFill>
                  <a:srgbClr val="FF0000"/>
                </a:solidFill>
              </a:rPr>
              <a:t>がある</a:t>
            </a:r>
          </a:p>
        </p:txBody>
      </p:sp>
    </p:spTree>
    <p:extLst>
      <p:ext uri="{BB962C8B-B14F-4D97-AF65-F5344CB8AC3E}">
        <p14:creationId xmlns:p14="http://schemas.microsoft.com/office/powerpoint/2010/main" val="2008158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18319</TotalTime>
  <Words>570</Words>
  <Application>Microsoft Macintosh PowerPoint</Application>
  <PresentationFormat>Widescreen</PresentationFormat>
  <Paragraphs>182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Segoe Print</vt:lpstr>
      <vt:lpstr>Office Theme</vt:lpstr>
      <vt:lpstr>2_Office Theme</vt:lpstr>
      <vt:lpstr>歌で学ぶ日本語</vt:lpstr>
      <vt:lpstr>PowerPoint Presentation</vt:lpstr>
      <vt:lpstr>返事はいらない </vt:lpstr>
      <vt:lpstr>PowerPoint Presentation</vt:lpstr>
      <vt:lpstr>今日の授業のスケジュール</vt:lpstr>
      <vt:lpstr>どんなプロジェクトをしたいですか？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歌で学ぶ日本語</dc:title>
  <dc:creator>Amy Snyder Ohta</dc:creator>
  <cp:lastModifiedBy>Amy Snyder Ohta</cp:lastModifiedBy>
  <cp:revision>49</cp:revision>
  <dcterms:created xsi:type="dcterms:W3CDTF">2022-03-28T02:38:47Z</dcterms:created>
  <dcterms:modified xsi:type="dcterms:W3CDTF">2022-05-04T21:17:14Z</dcterms:modified>
</cp:coreProperties>
</file>

<file path=docProps/thumbnail.jpeg>
</file>